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68" r:id="rId2"/>
    <p:sldId id="262" r:id="rId3"/>
    <p:sldId id="256" r:id="rId4"/>
    <p:sldId id="257" r:id="rId5"/>
    <p:sldId id="258" r:id="rId6"/>
    <p:sldId id="259" r:id="rId7"/>
    <p:sldId id="260" r:id="rId8"/>
    <p:sldId id="264" r:id="rId9"/>
    <p:sldId id="265" r:id="rId10"/>
    <p:sldId id="266" r:id="rId11"/>
    <p:sldId id="267"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5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AFDA5B-B86C-46DF-A654-C2A8F213E990}" type="datetimeFigureOut">
              <a:rPr lang="en-US" smtClean="0"/>
              <a:pPr/>
              <a:t>4/7/2023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D0E6C7-C2BE-45D0-8CB3-2C458E528DF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9D0E6C7-C2BE-45D0-8CB3-2C458E528DFA}"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78F747E-D4F1-49FA-BFB2-1458B0751C9F}" type="datetimeFigureOut">
              <a:rPr lang="en-US" smtClean="0"/>
              <a:pPr/>
              <a:t>4/7/2023</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F747E-D4F1-49FA-BFB2-1458B0751C9F}" type="datetimeFigureOut">
              <a:rPr lang="en-US" smtClean="0"/>
              <a:pPr/>
              <a:t>4/7/2023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F747E-D4F1-49FA-BFB2-1458B0751C9F}" type="datetimeFigureOut">
              <a:rPr lang="en-US" smtClean="0"/>
              <a:pPr/>
              <a:t>4/7/2023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F747E-D4F1-49FA-BFB2-1458B0751C9F}" type="datetimeFigureOut">
              <a:rPr lang="en-US" smtClean="0"/>
              <a:pPr/>
              <a:t>4/7/2023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78F747E-D4F1-49FA-BFB2-1458B0751C9F}" type="datetimeFigureOut">
              <a:rPr lang="en-US" smtClean="0"/>
              <a:pPr/>
              <a:t>4/7/2023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8F747E-D4F1-49FA-BFB2-1458B0751C9F}" type="datetimeFigureOut">
              <a:rPr lang="en-US" smtClean="0"/>
              <a:pPr/>
              <a:t>4/7/2023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78F747E-D4F1-49FA-BFB2-1458B0751C9F}" type="datetimeFigureOut">
              <a:rPr lang="en-US" smtClean="0"/>
              <a:pPr/>
              <a:t>4/7/2023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78F747E-D4F1-49FA-BFB2-1458B0751C9F}" type="datetimeFigureOut">
              <a:rPr lang="en-US" smtClean="0"/>
              <a:pPr/>
              <a:t>4/7/2023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F747E-D4F1-49FA-BFB2-1458B0751C9F}" type="datetimeFigureOut">
              <a:rPr lang="en-US" smtClean="0"/>
              <a:pPr/>
              <a:t>4/7/2023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8F747E-D4F1-49FA-BFB2-1458B0751C9F}" type="datetimeFigureOut">
              <a:rPr lang="en-US" smtClean="0"/>
              <a:pPr/>
              <a:t>4/7/2023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6E5089C-158D-4DCF-947B-215C9B320C64}"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8F747E-D4F1-49FA-BFB2-1458B0751C9F}" type="datetimeFigureOut">
              <a:rPr lang="en-US" smtClean="0"/>
              <a:pPr/>
              <a:t>4/7/2023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E6E5089C-158D-4DCF-947B-215C9B320C64}"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78F747E-D4F1-49FA-BFB2-1458B0751C9F}" type="datetimeFigureOut">
              <a:rPr lang="en-US" smtClean="0"/>
              <a:pPr/>
              <a:t>4/7/2023</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6E5089C-158D-4DCF-947B-215C9B320C64}"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2214554"/>
            <a:ext cx="8072494" cy="3170099"/>
          </a:xfrm>
          <a:prstGeom prst="rect">
            <a:avLst/>
          </a:prstGeom>
        </p:spPr>
        <p:txBody>
          <a:bodyPr wrap="square">
            <a:spAutoFit/>
          </a:bodyPr>
          <a:lstStyle/>
          <a:p>
            <a:pPr algn="ctr"/>
            <a:r>
              <a:rPr lang="en-US" sz="4000" b="1" i="1" dirty="0" smtClean="0">
                <a:latin typeface="Book Antiqua" pitchFamily="18" charset="0"/>
              </a:rPr>
              <a:t>A. RAMEEZA</a:t>
            </a:r>
            <a:endParaRPr lang="en-IN" sz="4000" b="1" i="1" dirty="0" smtClean="0">
              <a:latin typeface="Book Antiqua" pitchFamily="18" charset="0"/>
            </a:endParaRPr>
          </a:p>
          <a:p>
            <a:pPr marL="1371600" indent="-1371600" algn="ctr"/>
            <a:r>
              <a:rPr lang="en-IN" sz="4000" b="1" i="1" dirty="0" smtClean="0">
                <a:latin typeface="Book Antiqua" pitchFamily="18" charset="0"/>
              </a:rPr>
              <a:t>Assistant Professor of Commerce</a:t>
            </a:r>
          </a:p>
          <a:p>
            <a:pPr algn="ctr"/>
            <a:r>
              <a:rPr lang="en-IN" sz="4000" b="1" i="1" dirty="0" smtClean="0">
                <a:latin typeface="Book Antiqua" pitchFamily="18" charset="0"/>
              </a:rPr>
              <a:t>Jamal Mohamed College</a:t>
            </a:r>
          </a:p>
          <a:p>
            <a:pPr algn="ctr"/>
            <a:r>
              <a:rPr lang="en-US" sz="4000" b="1" i="1" dirty="0" smtClean="0">
                <a:latin typeface="Book Antiqua" pitchFamily="18" charset="0"/>
              </a:rPr>
              <a:t>(Autonomous)</a:t>
            </a:r>
          </a:p>
          <a:p>
            <a:pPr algn="ctr"/>
            <a:r>
              <a:rPr lang="en-US" sz="4000" b="1" i="1" dirty="0" smtClean="0">
                <a:latin typeface="Book Antiqua" pitchFamily="18" charset="0"/>
              </a:rPr>
              <a:t>Trichy-20</a:t>
            </a:r>
            <a:endParaRPr lang="en-IN" sz="4000"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857232"/>
            <a:ext cx="7772400" cy="642942"/>
          </a:xfrm>
        </p:spPr>
        <p:txBody>
          <a:bodyPr/>
          <a:lstStyle/>
          <a:p>
            <a:r>
              <a:rPr sz="2800" smtClean="0">
                <a:solidFill>
                  <a:schemeClr val="tx1"/>
                </a:solidFill>
                <a:latin typeface="Times New Roman" pitchFamily="18" charset="0"/>
                <a:cs typeface="Times New Roman" pitchFamily="18" charset="0"/>
              </a:rPr>
              <a:t>Impact of Foreign Culture on Business </a:t>
            </a:r>
            <a:endParaRPr lang="en-IN" sz="2800" dirty="0">
              <a:solidFill>
                <a:schemeClr val="tx1"/>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0" y="1857364"/>
            <a:ext cx="9144000" cy="5000636"/>
          </a:xfrm>
        </p:spPr>
        <p:txBody>
          <a:bodyPr>
            <a:normAutofit/>
          </a:bodyPr>
          <a:lstStyle/>
          <a:p>
            <a:pPr marL="514350" indent="-514350">
              <a:buFont typeface="Arial" pitchFamily="34" charset="0"/>
              <a:buChar char="•"/>
            </a:pPr>
            <a:r>
              <a:rPr lang="en-US" sz="2400" dirty="0" smtClean="0"/>
              <a:t>In manufacturing, companies have implemented modern concepts </a:t>
            </a:r>
          </a:p>
          <a:p>
            <a:pPr marL="514350" indent="-514350">
              <a:buFont typeface="Arial" pitchFamily="34" charset="0"/>
              <a:buChar char="•"/>
            </a:pPr>
            <a:r>
              <a:rPr lang="en-US" sz="2400" dirty="0" smtClean="0"/>
              <a:t>Inventory is managed more effectively through adoption </a:t>
            </a:r>
          </a:p>
          <a:p>
            <a:pPr marL="514350" indent="-514350">
              <a:buFont typeface="Arial" pitchFamily="34" charset="0"/>
              <a:buChar char="•"/>
            </a:pPr>
            <a:r>
              <a:rPr lang="en-US" sz="2400" dirty="0" smtClean="0"/>
              <a:t>Raw materials and components are purchased at cost efficient prices from global vendors.</a:t>
            </a:r>
          </a:p>
          <a:p>
            <a:pPr marL="514350" indent="-514350">
              <a:buFont typeface="Arial" pitchFamily="34" charset="0"/>
              <a:buChar char="•"/>
            </a:pPr>
            <a:r>
              <a:rPr lang="en-US" sz="2400" dirty="0" smtClean="0"/>
              <a:t>Supply chain management practices are becoming more efficient.</a:t>
            </a:r>
          </a:p>
          <a:p>
            <a:pPr marL="514350" indent="-514350">
              <a:buFont typeface="Arial" pitchFamily="34" charset="0"/>
              <a:buChar char="•"/>
            </a:pPr>
            <a:r>
              <a:rPr lang="en-US" sz="2400" dirty="0" smtClean="0"/>
              <a:t>More Indian companies are setting up separate Research and development labs to innovate and compete with global brands.</a:t>
            </a:r>
          </a:p>
          <a:p>
            <a:pPr marL="514350" indent="-514350">
              <a:buFont typeface="Arial" pitchFamily="34" charset="0"/>
              <a:buChar char="•"/>
            </a:pPr>
            <a:r>
              <a:rPr lang="en-US" sz="2400" dirty="0" smtClean="0"/>
              <a:t>Modern technologies are adopted in all areas to improve efficiency, quality and reduce costs.</a:t>
            </a:r>
          </a:p>
          <a:p>
            <a:pPr marL="514350" indent="-514350">
              <a:buFont typeface="Arial" pitchFamily="34" charset="0"/>
              <a:buChar char="•"/>
            </a:pPr>
            <a:r>
              <a:rPr lang="en-US" sz="2400" dirty="0" smtClean="0"/>
              <a:t>Business are using IT in most of their business areas.</a:t>
            </a:r>
          </a:p>
          <a:p>
            <a:pPr>
              <a:buFont typeface="Arial" pitchFamily="34" charset="0"/>
              <a:buChar char="•"/>
            </a:pP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714356"/>
            <a:ext cx="7772400" cy="571504"/>
          </a:xfrm>
        </p:spPr>
        <p:txBody>
          <a:bodyPr/>
          <a:lstStyle/>
          <a:p>
            <a:r>
              <a:rPr lang="en-IN" sz="2800" dirty="0" smtClean="0">
                <a:solidFill>
                  <a:schemeClr val="tx1"/>
                </a:solidFill>
                <a:latin typeface="Times New Roman" pitchFamily="18" charset="0"/>
                <a:cs typeface="Times New Roman" pitchFamily="18" charset="0"/>
              </a:rPr>
              <a:t>Impact of Foreign Culture on Business </a:t>
            </a:r>
            <a:endParaRPr lang="en-IN" sz="2800" dirty="0"/>
          </a:p>
        </p:txBody>
      </p:sp>
      <p:sp>
        <p:nvSpPr>
          <p:cNvPr id="3" name="Text Placeholder 2"/>
          <p:cNvSpPr>
            <a:spLocks noGrp="1"/>
          </p:cNvSpPr>
          <p:nvPr>
            <p:ph type="body" idx="1"/>
          </p:nvPr>
        </p:nvSpPr>
        <p:spPr>
          <a:xfrm>
            <a:off x="0" y="1357298"/>
            <a:ext cx="9144000" cy="5500702"/>
          </a:xfrm>
        </p:spPr>
        <p:txBody>
          <a:bodyPr>
            <a:normAutofit lnSpcReduction="10000"/>
          </a:bodyPr>
          <a:lstStyle/>
          <a:p>
            <a:pPr marL="514350" indent="-514350">
              <a:buFont typeface="+mj-lt"/>
              <a:buAutoNum type="romanLcPeriod"/>
            </a:pPr>
            <a:endParaRPr lang="en-US" sz="2000" dirty="0" smtClean="0"/>
          </a:p>
          <a:p>
            <a:pPr marL="514350" indent="-514350">
              <a:buFont typeface="Wingdings" pitchFamily="2" charset="2"/>
              <a:buChar char="§"/>
            </a:pPr>
            <a:r>
              <a:rPr lang="en-US" sz="2400" dirty="0" smtClean="0"/>
              <a:t>Most of the companies have computerized their operations.</a:t>
            </a:r>
          </a:p>
          <a:p>
            <a:pPr marL="514350" indent="-514350">
              <a:buFont typeface="Wingdings" pitchFamily="2" charset="2"/>
              <a:buChar char="§"/>
            </a:pPr>
            <a:r>
              <a:rPr lang="en-US" sz="2400" dirty="0" smtClean="0"/>
              <a:t>Companies are using western marketing techniques.</a:t>
            </a:r>
          </a:p>
          <a:p>
            <a:pPr marL="514350" indent="-514350">
              <a:buFont typeface="Wingdings" pitchFamily="2" charset="2"/>
              <a:buChar char="§"/>
            </a:pPr>
            <a:r>
              <a:rPr lang="en-US" sz="2400" dirty="0" smtClean="0"/>
              <a:t>HR concepts from the developed countries are being implemented.</a:t>
            </a:r>
          </a:p>
          <a:p>
            <a:pPr marL="514350" indent="-514350">
              <a:buFont typeface="Wingdings" pitchFamily="2" charset="2"/>
              <a:buChar char="§"/>
            </a:pPr>
            <a:r>
              <a:rPr lang="en-US" sz="2400" dirty="0" smtClean="0"/>
              <a:t>Accounting statements are prepared both under Indian Accounting standards and Generally Accepted Accounting Principles  by Indian companies operating in foreign countries.</a:t>
            </a:r>
          </a:p>
          <a:p>
            <a:pPr marL="514350" indent="-514350">
              <a:buFont typeface="Wingdings" pitchFamily="2" charset="2"/>
              <a:buChar char="§"/>
            </a:pPr>
            <a:r>
              <a:rPr lang="en-US" sz="2400" dirty="0" smtClean="0"/>
              <a:t>New business models of foreign countries are being adopted in India.</a:t>
            </a:r>
          </a:p>
          <a:p>
            <a:pPr marL="514350" indent="-514350">
              <a:buFont typeface="Wingdings" pitchFamily="2" charset="2"/>
              <a:buChar char="§"/>
            </a:pPr>
            <a:r>
              <a:rPr lang="en-US" sz="2400" dirty="0" smtClean="0"/>
              <a:t>Payment and money management tools from foreign countries are now used in India.</a:t>
            </a:r>
          </a:p>
          <a:p>
            <a:pPr marL="514350" indent="-514350">
              <a:buFont typeface="Wingdings" pitchFamily="2" charset="2"/>
              <a:buChar char="§"/>
            </a:pPr>
            <a:r>
              <a:rPr lang="en-US" sz="2400" dirty="0" smtClean="0"/>
              <a:t>Foreign culture has an important impact in the Indian hospitality industry.</a:t>
            </a:r>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srcRect/>
          <a:stretch>
            <a:fillRect/>
          </a:stretch>
        </p:blipFill>
        <p:spPr bwMode="auto">
          <a:xfrm>
            <a:off x="928662" y="1214423"/>
            <a:ext cx="7429552" cy="5072098"/>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0" y="1071546"/>
            <a:ext cx="9144000" cy="5786453"/>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14291"/>
            <a:ext cx="2286016" cy="785817"/>
          </a:xfrm>
        </p:spPr>
        <p:txBody>
          <a:bodyPr>
            <a:normAutofit/>
          </a:bodyPr>
          <a:lstStyle/>
          <a:p>
            <a:r>
              <a:rPr lang="en-IN" sz="2800" b="1" dirty="0" smtClean="0">
                <a:solidFill>
                  <a:schemeClr val="tx1"/>
                </a:solidFill>
                <a:latin typeface="Times New Roman" pitchFamily="18" charset="0"/>
                <a:cs typeface="Times New Roman" pitchFamily="18" charset="0"/>
              </a:rPr>
              <a:t>Culture</a:t>
            </a:r>
            <a:endParaRPr lang="en-IN" sz="28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500034" y="1357298"/>
            <a:ext cx="8429684" cy="5500702"/>
          </a:xfrm>
        </p:spPr>
        <p:txBody>
          <a:bodyPr>
            <a:normAutofit fontScale="85000" lnSpcReduction="10000"/>
          </a:bodyPr>
          <a:lstStyle/>
          <a:p>
            <a:pPr algn="l" fontAlgn="base"/>
            <a:r>
              <a:rPr lang="en-IN" dirty="0" smtClean="0">
                <a:solidFill>
                  <a:schemeClr val="tx1"/>
                </a:solidFill>
              </a:rPr>
              <a:t>"</a:t>
            </a:r>
            <a:r>
              <a:rPr lang="en-IN" dirty="0" smtClean="0">
                <a:solidFill>
                  <a:schemeClr val="tx1"/>
                </a:solidFill>
                <a:latin typeface="Times New Roman" pitchFamily="18" charset="0"/>
                <a:cs typeface="Times New Roman" pitchFamily="18" charset="0"/>
              </a:rPr>
              <a:t>Culture encompasses religion, food, what we wear, how we wear it, our language, marriage, music, what we believe is right or wrong, how we sit at the table, how we greet visitors, how we behave with loved ones, and a million other things," Cristina De Rossi, an anthropologist at Barnet and Southgate College in London, told Live Science.</a:t>
            </a:r>
          </a:p>
          <a:p>
            <a:pPr algn="l" fontAlgn="base"/>
            <a:endParaRPr lang="en-IN" dirty="0" smtClean="0">
              <a:solidFill>
                <a:schemeClr val="tx1"/>
              </a:solidFill>
              <a:latin typeface="Times New Roman" pitchFamily="18" charset="0"/>
              <a:cs typeface="Times New Roman" pitchFamily="18" charset="0"/>
            </a:endParaRPr>
          </a:p>
          <a:p>
            <a:pPr algn="l" fontAlgn="base"/>
            <a:r>
              <a:rPr lang="en-IN" dirty="0" smtClean="0">
                <a:solidFill>
                  <a:schemeClr val="tx1"/>
                </a:solidFill>
                <a:latin typeface="Times New Roman" pitchFamily="18" charset="0"/>
                <a:cs typeface="Times New Roman" pitchFamily="18" charset="0"/>
              </a:rPr>
              <a:t>The word "culture" derives from a French term, which in turn derives from the Latin "colere," which means to tend to the earth and grow, or cultivation and nurture. "It shares its etymology with a number of other words related to actively fostering growth,</a:t>
            </a:r>
            <a:r>
              <a:rPr lang="en-IN" b="1" dirty="0" smtClean="0">
                <a:solidFill>
                  <a:schemeClr val="tx1"/>
                </a:solidFill>
                <a:latin typeface="Times New Roman" pitchFamily="18" charset="0"/>
                <a:cs typeface="Times New Roman" pitchFamily="18" charset="0"/>
              </a:rPr>
              <a:t> hat is</a:t>
            </a:r>
          </a:p>
          <a:p>
            <a:pPr algn="l" fontAlgn="base"/>
            <a:endParaRPr lang="en-IN" b="1" dirty="0" smtClean="0">
              <a:solidFill>
                <a:schemeClr val="tx1"/>
              </a:solidFill>
              <a:latin typeface="Times New Roman" pitchFamily="18" charset="0"/>
              <a:cs typeface="Times New Roman" pitchFamily="18" charset="0"/>
            </a:endParaRPr>
          </a:p>
          <a:p>
            <a:pPr algn="l" fontAlgn="base"/>
            <a:r>
              <a:rPr lang="en-IN" b="1" dirty="0" smtClean="0">
                <a:solidFill>
                  <a:schemeClr val="tx1"/>
                </a:solidFill>
                <a:latin typeface="Times New Roman" pitchFamily="18" charset="0"/>
                <a:cs typeface="Times New Roman" pitchFamily="18" charset="0"/>
              </a:rPr>
              <a:t>Culture is the Centre of a society and without culture no society can even exist</a:t>
            </a:r>
            <a:r>
              <a:rPr lang="en-IN" dirty="0" smtClean="0">
                <a:solidFill>
                  <a:schemeClr val="tx1"/>
                </a:solidFill>
                <a:latin typeface="Times New Roman" pitchFamily="18" charset="0"/>
                <a:cs typeface="Times New Roman" pitchFamily="18" charset="0"/>
              </a:rPr>
              <a:t>. It is the main difference between human beings and animals. It is a heritage transmitted from one generation to another. It includes all the ways and behaviours is social life. </a:t>
            </a:r>
            <a:r>
              <a:rPr lang="en-IN" b="1" dirty="0" smtClean="0">
                <a:solidFill>
                  <a:schemeClr val="tx1"/>
                </a:solidFill>
                <a:latin typeface="Times New Roman" pitchFamily="18" charset="0"/>
                <a:cs typeface="Times New Roman" pitchFamily="18" charset="0"/>
              </a:rPr>
              <a:t>Man is born in the environment of culture</a:t>
            </a:r>
            <a:r>
              <a:rPr lang="en-IN" dirty="0" smtClean="0">
                <a:solidFill>
                  <a:schemeClr val="tx1"/>
                </a:solidFill>
                <a:latin typeface="Times New Roman" pitchFamily="18" charset="0"/>
                <a:cs typeface="Times New Roman" pitchFamily="18" charset="0"/>
              </a:rPr>
              <a:t>, in which he seeks his way of behaving and acting in a given society.</a:t>
            </a:r>
          </a:p>
          <a:p>
            <a:pPr algn="l" fontAlgn="base"/>
            <a:endParaRPr lang="en-IN" dirty="0" smtClean="0">
              <a:solidFill>
                <a:schemeClr val="tx1"/>
              </a:solidFill>
            </a:endParaRPr>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471726" cy="1143000"/>
          </a:xfrm>
        </p:spPr>
        <p:txBody>
          <a:bodyPr/>
          <a:lstStyle/>
          <a:p>
            <a:r>
              <a:rPr lang="en-US" sz="2800" b="1" dirty="0">
                <a:solidFill>
                  <a:prstClr val="black"/>
                </a:solidFill>
                <a:latin typeface="Times New Roman" pitchFamily="18" charset="0"/>
                <a:cs typeface="Times New Roman" pitchFamily="18" charset="0"/>
              </a:rPr>
              <a:t>Definition</a:t>
            </a:r>
            <a:endParaRPr lang="en-IN" dirty="0"/>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Terpstran defined,</a:t>
            </a:r>
          </a:p>
          <a:p>
            <a:pPr>
              <a:buNone/>
            </a:pPr>
            <a:r>
              <a:rPr lang="en-US" sz="2800" dirty="0" smtClean="0">
                <a:latin typeface="Times New Roman" pitchFamily="18" charset="0"/>
                <a:cs typeface="Times New Roman" pitchFamily="18" charset="0"/>
              </a:rPr>
              <a:t>	“The integrated sum total of learned behavioral traits that are manifest and shared by members of society”.</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Lustig and Koster,</a:t>
            </a:r>
          </a:p>
          <a:p>
            <a:pPr>
              <a:buNone/>
            </a:pPr>
            <a:r>
              <a:rPr lang="en-US" sz="2800" dirty="0" smtClean="0">
                <a:latin typeface="Times New Roman" pitchFamily="18" charset="0"/>
                <a:cs typeface="Times New Roman" pitchFamily="18" charset="0"/>
              </a:rPr>
              <a:t>	“A learned set of shared perceptions about beliefs, values, norms, which affect the behaviors of a relatively large group of people”.</a:t>
            </a:r>
            <a:endParaRPr lang="en-IN" sz="2800" dirty="0" smtClean="0">
              <a:latin typeface="Times New Roman" pitchFamily="18" charset="0"/>
              <a:cs typeface="Times New Roman" pitchFamily="18" charset="0"/>
            </a:endParaRPr>
          </a:p>
          <a:p>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328982" cy="1143000"/>
          </a:xfrm>
        </p:spPr>
        <p:txBody>
          <a:bodyPr>
            <a:normAutofit/>
          </a:bodyPr>
          <a:lstStyle/>
          <a:p>
            <a:r>
              <a:rPr lang="en-US" sz="2800" b="1" dirty="0">
                <a:solidFill>
                  <a:prstClr val="black"/>
                </a:solidFill>
                <a:latin typeface="Times New Roman" pitchFamily="18" charset="0"/>
                <a:cs typeface="Times New Roman" pitchFamily="18" charset="0"/>
              </a:rPr>
              <a:t>Features of culture</a:t>
            </a:r>
            <a:endParaRPr lang="en-IN" sz="2800" dirty="0"/>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Learned</a:t>
            </a:r>
          </a:p>
          <a:p>
            <a:r>
              <a:rPr lang="en-US" dirty="0" smtClean="0">
                <a:latin typeface="Times New Roman" pitchFamily="18" charset="0"/>
                <a:cs typeface="Times New Roman" pitchFamily="18" charset="0"/>
              </a:rPr>
              <a:t>Transmitted</a:t>
            </a:r>
          </a:p>
          <a:p>
            <a:r>
              <a:rPr lang="en-US" dirty="0" smtClean="0">
                <a:latin typeface="Times New Roman" pitchFamily="18" charset="0"/>
                <a:cs typeface="Times New Roman" pitchFamily="18" charset="0"/>
              </a:rPr>
              <a:t>Based on symbols</a:t>
            </a:r>
          </a:p>
          <a:p>
            <a:r>
              <a:rPr lang="en-US" dirty="0" smtClean="0">
                <a:latin typeface="Times New Roman" pitchFamily="18" charset="0"/>
                <a:cs typeface="Times New Roman" pitchFamily="18" charset="0"/>
              </a:rPr>
              <a:t>Subject to change</a:t>
            </a:r>
          </a:p>
          <a:p>
            <a:r>
              <a:rPr lang="en-US" dirty="0" smtClean="0">
                <a:latin typeface="Times New Roman" pitchFamily="18" charset="0"/>
                <a:cs typeface="Times New Roman" pitchFamily="18" charset="0"/>
              </a:rPr>
              <a:t>Integrated</a:t>
            </a:r>
          </a:p>
          <a:p>
            <a:r>
              <a:rPr lang="en-US" dirty="0" smtClean="0">
                <a:latin typeface="Times New Roman" pitchFamily="18" charset="0"/>
                <a:cs typeface="Times New Roman" pitchFamily="18" charset="0"/>
              </a:rPr>
              <a:t>Ethnocentric</a:t>
            </a:r>
          </a:p>
          <a:p>
            <a:r>
              <a:rPr lang="en-US" dirty="0" smtClean="0">
                <a:latin typeface="Times New Roman" pitchFamily="18" charset="0"/>
                <a:cs typeface="Times New Roman" pitchFamily="18" charset="0"/>
              </a:rPr>
              <a:t>Adaptive</a:t>
            </a:r>
          </a:p>
          <a:p>
            <a:r>
              <a:rPr lang="en-US" dirty="0" smtClean="0">
                <a:latin typeface="Times New Roman" pitchFamily="18" charset="0"/>
                <a:cs typeface="Times New Roman" pitchFamily="18" charset="0"/>
              </a:rPr>
              <a:t>Shapes values and beliefs</a:t>
            </a:r>
          </a:p>
          <a:p>
            <a:r>
              <a:rPr lang="en-US" dirty="0" smtClean="0">
                <a:latin typeface="Times New Roman" pitchFamily="18" charset="0"/>
                <a:cs typeface="Times New Roman" pitchFamily="18" charset="0"/>
              </a:rPr>
              <a:t>Determines personality</a:t>
            </a:r>
          </a:p>
          <a:p>
            <a:r>
              <a:rPr lang="en-US" dirty="0" smtClean="0">
                <a:latin typeface="Times New Roman" pitchFamily="18" charset="0"/>
                <a:cs typeface="Times New Roman" pitchFamily="18" charset="0"/>
              </a:rPr>
              <a:t>He  common and distinct elements</a:t>
            </a:r>
          </a:p>
          <a:p>
            <a:r>
              <a:rPr lang="en-US" dirty="0" smtClean="0">
                <a:latin typeface="Times New Roman" pitchFamily="18" charset="0"/>
                <a:cs typeface="Times New Roman" pitchFamily="18" charset="0"/>
              </a:rPr>
              <a:t>Integrated system</a:t>
            </a:r>
            <a:endParaRPr lang="en-IN" dirty="0" smtClean="0">
              <a:latin typeface="Times New Roman" pitchFamily="18" charset="0"/>
              <a:cs typeface="Times New Roman" pitchFamily="18" charset="0"/>
            </a:endParaRPr>
          </a:p>
          <a:p>
            <a:pPr>
              <a:buNone/>
            </a:pP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800" b="1" dirty="0">
                <a:latin typeface="Times New Roman" pitchFamily="18" charset="0"/>
                <a:cs typeface="Times New Roman" pitchFamily="18" charset="0"/>
              </a:rPr>
              <a:t>Elements of Culture</a:t>
            </a:r>
            <a:endParaRPr lang="en-IN" sz="2800" dirty="0"/>
          </a:p>
        </p:txBody>
      </p:sp>
      <p:sp>
        <p:nvSpPr>
          <p:cNvPr id="3" name="Content Placeholder 2"/>
          <p:cNvSpPr>
            <a:spLocks noGrp="1"/>
          </p:cNvSpPr>
          <p:nvPr>
            <p:ph idx="1"/>
          </p:nvPr>
        </p:nvSpPr>
        <p:spPr/>
        <p:txBody>
          <a:bodyPr>
            <a:normAutofit/>
          </a:bodyPr>
          <a:lstStyle/>
          <a:p>
            <a:pPr marL="514350" indent="-514350">
              <a:buFont typeface="Wingdings" pitchFamily="2" charset="2"/>
              <a:buChar char="v"/>
            </a:pPr>
            <a:r>
              <a:rPr lang="en-IN" b="1" dirty="0" smtClean="0">
                <a:latin typeface="Times New Roman" pitchFamily="18" charset="0"/>
                <a:cs typeface="Times New Roman" pitchFamily="18" charset="0"/>
              </a:rPr>
              <a:t>1</a:t>
            </a:r>
            <a:r>
              <a:rPr lang="en-IN"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Values</a:t>
            </a:r>
          </a:p>
          <a:p>
            <a:pPr marL="514350" indent="-514350">
              <a:buFont typeface="Wingdings" pitchFamily="2" charset="2"/>
              <a:buChar char="v"/>
            </a:pPr>
            <a:r>
              <a:rPr lang="en-US" sz="2800" dirty="0" smtClean="0">
                <a:latin typeface="Times New Roman" pitchFamily="18" charset="0"/>
                <a:cs typeface="Times New Roman" pitchFamily="18" charset="0"/>
              </a:rPr>
              <a:t>2. Beliefs</a:t>
            </a:r>
          </a:p>
          <a:p>
            <a:pPr marL="514350" indent="-514350">
              <a:buFont typeface="Wingdings" pitchFamily="2" charset="2"/>
              <a:buChar char="v"/>
            </a:pPr>
            <a:r>
              <a:rPr lang="en-US" sz="2800" dirty="0" smtClean="0">
                <a:latin typeface="Times New Roman" pitchFamily="18" charset="0"/>
                <a:cs typeface="Times New Roman" pitchFamily="18" charset="0"/>
              </a:rPr>
              <a:t>3. Aesthetics</a:t>
            </a:r>
          </a:p>
          <a:p>
            <a:pPr marL="514350" indent="-514350">
              <a:buFont typeface="Wingdings" pitchFamily="2" charset="2"/>
              <a:buChar char="v"/>
            </a:pPr>
            <a:r>
              <a:rPr lang="en-US" sz="2800" dirty="0" smtClean="0">
                <a:latin typeface="Times New Roman" pitchFamily="18" charset="0"/>
                <a:cs typeface="Times New Roman" pitchFamily="18" charset="0"/>
              </a:rPr>
              <a:t>4. Symbols</a:t>
            </a:r>
          </a:p>
          <a:p>
            <a:pPr marL="514350" indent="-514350">
              <a:buFont typeface="Wingdings" pitchFamily="2" charset="2"/>
              <a:buChar char="v"/>
            </a:pPr>
            <a:r>
              <a:rPr lang="en-US" sz="2800" dirty="0" smtClean="0">
                <a:latin typeface="Times New Roman" pitchFamily="18" charset="0"/>
                <a:cs typeface="Times New Roman" pitchFamily="18" charset="0"/>
              </a:rPr>
              <a:t>5. Language</a:t>
            </a:r>
          </a:p>
          <a:p>
            <a:pPr marL="514350" indent="-514350">
              <a:buFont typeface="Wingdings" pitchFamily="2" charset="2"/>
              <a:buChar char="v"/>
            </a:pPr>
            <a:r>
              <a:rPr lang="en-US" sz="2800" dirty="0" smtClean="0">
                <a:latin typeface="Times New Roman" pitchFamily="18" charset="0"/>
                <a:cs typeface="Times New Roman" pitchFamily="18" charset="0"/>
              </a:rPr>
              <a:t>6. Non verbal communication</a:t>
            </a:r>
          </a:p>
          <a:p>
            <a:pPr marL="514350" indent="-514350">
              <a:buFont typeface="Wingdings" pitchFamily="2" charset="2"/>
              <a:buChar char="v"/>
            </a:pPr>
            <a:r>
              <a:rPr lang="en-US" sz="2800" dirty="0" smtClean="0">
                <a:latin typeface="Times New Roman" pitchFamily="18" charset="0"/>
                <a:cs typeface="Times New Roman" pitchFamily="18" charset="0"/>
              </a:rPr>
              <a:t>7. Norms</a:t>
            </a:r>
          </a:p>
          <a:p>
            <a:pPr marL="514350" indent="-514350">
              <a:buFont typeface="Wingdings" pitchFamily="2" charset="2"/>
              <a:buChar char="v"/>
            </a:pPr>
            <a:r>
              <a:rPr lang="en-US" sz="2800" dirty="0" smtClean="0">
                <a:latin typeface="Times New Roman" pitchFamily="18" charset="0"/>
                <a:cs typeface="Times New Roman" pitchFamily="18" charset="0"/>
              </a:rPr>
              <a:t>8. Mores</a:t>
            </a:r>
            <a:endParaRPr lang="en-IN" sz="2800" dirty="0" smtClean="0">
              <a:latin typeface="Times New Roman" pitchFamily="18" charset="0"/>
              <a:cs typeface="Times New Roman" pitchFamily="18" charset="0"/>
            </a:endParaRPr>
          </a:p>
          <a:p>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753600" cy="73152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642918"/>
            <a:ext cx="7772400" cy="571504"/>
          </a:xfrm>
        </p:spPr>
        <p:txBody>
          <a:bodyPr/>
          <a:lstStyle/>
          <a:p>
            <a:r>
              <a:rPr sz="2800" smtClean="0">
                <a:solidFill>
                  <a:schemeClr val="tx1"/>
                </a:solidFill>
                <a:latin typeface="Times New Roman" pitchFamily="18" charset="0"/>
                <a:cs typeface="Times New Roman" pitchFamily="18" charset="0"/>
              </a:rPr>
              <a:t>Foreign Culture</a:t>
            </a:r>
            <a:endParaRPr lang="en-IN" sz="2800" dirty="0">
              <a:solidFill>
                <a:schemeClr val="tx1"/>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285720" y="1357298"/>
            <a:ext cx="8501122" cy="5286412"/>
          </a:xfrm>
        </p:spPr>
        <p:txBody>
          <a:bodyPr>
            <a:normAutofit fontScale="92500" lnSpcReduction="10000"/>
          </a:bodyPr>
          <a:lstStyle/>
          <a:p>
            <a:r>
              <a:rPr lang="en-US" b="1" dirty="0" smtClean="0"/>
              <a:t>Foreign Culture</a:t>
            </a:r>
          </a:p>
          <a:p>
            <a:r>
              <a:rPr lang="en-US" dirty="0" smtClean="0"/>
              <a:t>Any culture which belongs to other countries is termed as foreign culture. In other words, culture from outside the national boundaries is foreign culture.</a:t>
            </a:r>
          </a:p>
          <a:p>
            <a:r>
              <a:rPr lang="en-IN" dirty="0" smtClean="0"/>
              <a:t>Foreign culture is a culture that is new or unknown to a people of a native region. The opposite of foreign culture is local culture.</a:t>
            </a:r>
          </a:p>
          <a:p>
            <a:pPr fontAlgn="base"/>
            <a:r>
              <a:rPr lang="en-US" b="1" dirty="0" smtClean="0"/>
              <a:t>Advantages of foreign culture</a:t>
            </a:r>
          </a:p>
          <a:p>
            <a:pPr fontAlgn="base"/>
            <a:r>
              <a:rPr lang="en-IN" dirty="0" smtClean="0"/>
              <a:t>Expanding their knowledge in the acceptance of other cultures.</a:t>
            </a:r>
          </a:p>
          <a:p>
            <a:pPr fontAlgn="base"/>
            <a:r>
              <a:rPr lang="en-IN" dirty="0" smtClean="0"/>
              <a:t>Personal development capacity.</a:t>
            </a:r>
          </a:p>
          <a:p>
            <a:pPr fontAlgn="base"/>
            <a:r>
              <a:rPr lang="en-IN" dirty="0" smtClean="0"/>
              <a:t>Walking pace with society.</a:t>
            </a:r>
          </a:p>
          <a:p>
            <a:pPr fontAlgn="base"/>
            <a:r>
              <a:rPr lang="en-IN" dirty="0" smtClean="0"/>
              <a:t>Promoting their national culture.</a:t>
            </a:r>
          </a:p>
          <a:p>
            <a:pPr fontAlgn="base"/>
            <a:r>
              <a:rPr lang="en-IN" dirty="0" smtClean="0"/>
              <a:t>Getting a job opportunity</a:t>
            </a:r>
          </a:p>
          <a:p>
            <a:pPr fontAlgn="base"/>
            <a:r>
              <a:rPr lang="en-US" b="1" dirty="0" smtClean="0"/>
              <a:t>Disadvantages of foreign culture</a:t>
            </a:r>
          </a:p>
          <a:p>
            <a:pPr fontAlgn="base"/>
            <a:r>
              <a:rPr lang="en-IN" dirty="0" smtClean="0"/>
              <a:t>Confusion own identity if we do not have enough knowledge to own culture.</a:t>
            </a:r>
          </a:p>
          <a:p>
            <a:pPr fontAlgn="base"/>
            <a:r>
              <a:rPr lang="en-IN" dirty="0" smtClean="0"/>
              <a:t>No value on traditional culture.</a:t>
            </a:r>
          </a:p>
          <a:p>
            <a:pPr fontAlgn="base"/>
            <a:r>
              <a:rPr lang="en-IN" dirty="0" smtClean="0"/>
              <a:t>Copy from foreign cultures</a:t>
            </a:r>
          </a:p>
          <a:p>
            <a:pPr fontAlgn="base"/>
            <a:r>
              <a:rPr lang="en-IN" dirty="0" smtClean="0"/>
              <a:t> lack of proper understanding.</a:t>
            </a: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57232"/>
            <a:ext cx="7851648" cy="642942"/>
          </a:xfrm>
        </p:spPr>
        <p:txBody>
          <a:bodyPr>
            <a:normAutofit/>
          </a:bodyPr>
          <a:lstStyle/>
          <a:p>
            <a:pPr algn="l"/>
            <a:r>
              <a:rPr lang="en-US" sz="2800" dirty="0" smtClean="0">
                <a:solidFill>
                  <a:schemeClr val="tx1"/>
                </a:solidFill>
                <a:latin typeface="Times New Roman" pitchFamily="18" charset="0"/>
                <a:cs typeface="Times New Roman" pitchFamily="18" charset="0"/>
              </a:rPr>
              <a:t>Influences of Foreign culture</a:t>
            </a:r>
            <a:endParaRPr lang="en-IN" sz="28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533400" y="1928802"/>
            <a:ext cx="7896252" cy="4572032"/>
          </a:xfrm>
        </p:spPr>
        <p:txBody>
          <a:bodyPr>
            <a:normAutofit fontScale="32500" lnSpcReduction="20000"/>
          </a:bodyPr>
          <a:lstStyle/>
          <a:p>
            <a:pPr marL="342900" marR="0" lvl="0" indent="-342900" algn="l">
              <a:buClrTx/>
              <a:buSzTx/>
              <a:buFont typeface="Arial" pitchFamily="34" charset="0"/>
              <a:buChar char="•"/>
            </a:pPr>
            <a:r>
              <a:rPr lang="en-US" sz="7500" dirty="0" smtClean="0">
                <a:solidFill>
                  <a:prstClr val="black"/>
                </a:solidFill>
                <a:latin typeface="Georgia"/>
              </a:rPr>
              <a:t>Dress patterns</a:t>
            </a:r>
          </a:p>
          <a:p>
            <a:pPr marL="342900" marR="0" lvl="0" indent="-342900" algn="l">
              <a:buClrTx/>
              <a:buSzTx/>
              <a:buFont typeface="Arial" pitchFamily="34" charset="0"/>
              <a:buChar char="•"/>
            </a:pPr>
            <a:r>
              <a:rPr lang="en-US" sz="7500" dirty="0" smtClean="0">
                <a:solidFill>
                  <a:prstClr val="black"/>
                </a:solidFill>
                <a:latin typeface="Georgia"/>
              </a:rPr>
              <a:t>Food</a:t>
            </a:r>
          </a:p>
          <a:p>
            <a:pPr marL="342900" marR="0" lvl="0" indent="-342900" algn="l">
              <a:buClrTx/>
              <a:buSzTx/>
              <a:buFont typeface="Arial" pitchFamily="34" charset="0"/>
              <a:buChar char="•"/>
            </a:pPr>
            <a:r>
              <a:rPr lang="en-US" sz="7500" dirty="0" smtClean="0">
                <a:solidFill>
                  <a:prstClr val="black"/>
                </a:solidFill>
                <a:latin typeface="Georgia"/>
              </a:rPr>
              <a:t>Language</a:t>
            </a:r>
          </a:p>
          <a:p>
            <a:pPr marL="342900" marR="0" lvl="0" indent="-342900" algn="l">
              <a:buClrTx/>
              <a:buSzTx/>
              <a:buFont typeface="Arial" pitchFamily="34" charset="0"/>
              <a:buChar char="•"/>
            </a:pPr>
            <a:r>
              <a:rPr lang="en-US" sz="7500" dirty="0" smtClean="0">
                <a:solidFill>
                  <a:prstClr val="black"/>
                </a:solidFill>
                <a:latin typeface="Georgia"/>
              </a:rPr>
              <a:t>Greeting</a:t>
            </a:r>
          </a:p>
          <a:p>
            <a:pPr marL="342900" marR="0" lvl="0" indent="-342900" algn="l">
              <a:buClrTx/>
              <a:buSzTx/>
              <a:buFont typeface="Arial" pitchFamily="34" charset="0"/>
              <a:buChar char="•"/>
            </a:pPr>
            <a:r>
              <a:rPr lang="en-US" sz="7500" dirty="0" smtClean="0">
                <a:solidFill>
                  <a:prstClr val="black"/>
                </a:solidFill>
                <a:latin typeface="Georgia"/>
              </a:rPr>
              <a:t>Occasions</a:t>
            </a:r>
          </a:p>
          <a:p>
            <a:pPr marL="342900" marR="0" lvl="0" indent="-342900" algn="l">
              <a:buClrTx/>
              <a:buSzTx/>
              <a:buFont typeface="Arial" pitchFamily="34" charset="0"/>
              <a:buChar char="•"/>
            </a:pPr>
            <a:r>
              <a:rPr lang="en-US" sz="7500" dirty="0" smtClean="0">
                <a:solidFill>
                  <a:prstClr val="black"/>
                </a:solidFill>
                <a:latin typeface="Georgia"/>
              </a:rPr>
              <a:t>Entertainment</a:t>
            </a:r>
          </a:p>
          <a:p>
            <a:pPr marL="342900" marR="0" lvl="0" indent="-342900" algn="l">
              <a:buClrTx/>
              <a:buSzTx/>
              <a:buFont typeface="Arial" pitchFamily="34" charset="0"/>
              <a:buChar char="•"/>
            </a:pPr>
            <a:r>
              <a:rPr lang="en-US" sz="7500" dirty="0" smtClean="0">
                <a:solidFill>
                  <a:prstClr val="black"/>
                </a:solidFill>
                <a:latin typeface="Georgia"/>
              </a:rPr>
              <a:t>Family System</a:t>
            </a:r>
          </a:p>
          <a:p>
            <a:pPr marL="342900" marR="0" lvl="0" indent="-342900" algn="l">
              <a:buClrTx/>
              <a:buSzTx/>
              <a:buFont typeface="Arial" pitchFamily="34" charset="0"/>
              <a:buChar char="•"/>
            </a:pPr>
            <a:r>
              <a:rPr lang="en-US" sz="7500" dirty="0" smtClean="0">
                <a:solidFill>
                  <a:prstClr val="black"/>
                </a:solidFill>
                <a:latin typeface="Georgia"/>
              </a:rPr>
              <a:t>Position of Elders</a:t>
            </a:r>
          </a:p>
          <a:p>
            <a:pPr marL="342900" marR="0" lvl="0" indent="-342900" algn="l">
              <a:buClrTx/>
              <a:buSzTx/>
              <a:buFont typeface="Arial" pitchFamily="34" charset="0"/>
              <a:buChar char="•"/>
            </a:pPr>
            <a:r>
              <a:rPr lang="en-US" sz="7500" dirty="0" smtClean="0">
                <a:solidFill>
                  <a:prstClr val="black"/>
                </a:solidFill>
                <a:latin typeface="Georgia"/>
              </a:rPr>
              <a:t>Role of women </a:t>
            </a:r>
          </a:p>
          <a:p>
            <a:pPr marL="342900" marR="0" lvl="0" indent="-342900" algn="l">
              <a:buClrTx/>
              <a:buSzTx/>
              <a:buFont typeface="Arial" pitchFamily="34" charset="0"/>
              <a:buChar char="•"/>
            </a:pPr>
            <a:r>
              <a:rPr lang="en-US" sz="7500" dirty="0" smtClean="0">
                <a:solidFill>
                  <a:prstClr val="black"/>
                </a:solidFill>
                <a:latin typeface="Georgia"/>
              </a:rPr>
              <a:t>Consumption pattern </a:t>
            </a:r>
          </a:p>
          <a:p>
            <a:pPr marL="342900" marR="0" lvl="0" indent="-342900" algn="l">
              <a:buClrTx/>
              <a:buSzTx/>
              <a:buFont typeface="Arial" pitchFamily="34" charset="0"/>
              <a:buChar char="•"/>
            </a:pPr>
            <a:r>
              <a:rPr lang="en-US" sz="7500" dirty="0" smtClean="0">
                <a:solidFill>
                  <a:prstClr val="black"/>
                </a:solidFill>
                <a:latin typeface="Georgia"/>
              </a:rPr>
              <a:t>Consumerist culture</a:t>
            </a:r>
            <a:endParaRPr lang="en-IN" sz="7500" dirty="0" smtClean="0">
              <a:solidFill>
                <a:prstClr val="black"/>
              </a:solidFill>
              <a:latin typeface="Georgia"/>
            </a:endParaRPr>
          </a:p>
          <a:p>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TotalTime>
  <Words>422</Words>
  <Application>Microsoft Office PowerPoint</Application>
  <PresentationFormat>On-screen Show (4:3)</PresentationFormat>
  <Paragraphs>83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Slide 1</vt:lpstr>
      <vt:lpstr>Slide 2</vt:lpstr>
      <vt:lpstr>Culture</vt:lpstr>
      <vt:lpstr>Definition</vt:lpstr>
      <vt:lpstr>Features of culture</vt:lpstr>
      <vt:lpstr>Elements of Culture</vt:lpstr>
      <vt:lpstr>Slide 7</vt:lpstr>
      <vt:lpstr>Foreign Culture</vt:lpstr>
      <vt:lpstr>Influences of Foreign culture</vt:lpstr>
      <vt:lpstr>Impact of Foreign Culture on Business </vt:lpstr>
      <vt:lpstr>Impact of Foreign Culture on Business </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dc:title>
  <dc:creator>dell</dc:creator>
  <cp:lastModifiedBy>dell</cp:lastModifiedBy>
  <cp:revision>7</cp:revision>
  <dcterms:created xsi:type="dcterms:W3CDTF">2023-04-06T18:26:27Z</dcterms:created>
  <dcterms:modified xsi:type="dcterms:W3CDTF">2023-04-06T19:52:13Z</dcterms:modified>
</cp:coreProperties>
</file>